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2"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6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7C2AAA-A5F4-4899-8F4A-A48081F368F6}" type="datetimeFigureOut">
              <a:rPr lang="en-IE" smtClean="0"/>
              <a:pPr/>
              <a:t>28/05/2020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8E6C0-8D13-4E40-8EA2-55D1AAE67096}"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AAF933F0-175A-49AF-858D-E9777AA8AE1B}" type="slidenum">
              <a:rPr lang="en-GB" smtClean="0"/>
              <a:pPr>
                <a:defRPr/>
              </a:pPr>
              <a:t>2</a:t>
            </a:fld>
            <a:endParaRPr lang="en-GB"/>
          </a:p>
        </p:txBody>
      </p:sp>
    </p:spTree>
    <p:extLst>
      <p:ext uri="{BB962C8B-B14F-4D97-AF65-F5344CB8AC3E}">
        <p14:creationId xmlns:p14="http://schemas.microsoft.com/office/powerpoint/2010/main" val="41927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AAF933F0-175A-49AF-858D-E9777AA8AE1B}" type="slidenum">
              <a:rPr lang="en-GB" smtClean="0"/>
              <a:pPr>
                <a:defRPr/>
              </a:pPr>
              <a:t>3</a:t>
            </a:fld>
            <a:endParaRPr lang="en-GB"/>
          </a:p>
        </p:txBody>
      </p:sp>
    </p:spTree>
    <p:extLst>
      <p:ext uri="{BB962C8B-B14F-4D97-AF65-F5344CB8AC3E}">
        <p14:creationId xmlns:p14="http://schemas.microsoft.com/office/powerpoint/2010/main" val="884337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AAF933F0-175A-49AF-858D-E9777AA8AE1B}" type="slidenum">
              <a:rPr lang="en-GB" smtClean="0"/>
              <a:pPr>
                <a:defRPr/>
              </a:pPr>
              <a:t>4</a:t>
            </a:fld>
            <a:endParaRPr lang="en-GB"/>
          </a:p>
        </p:txBody>
      </p:sp>
    </p:spTree>
    <p:extLst>
      <p:ext uri="{BB962C8B-B14F-4D97-AF65-F5344CB8AC3E}">
        <p14:creationId xmlns:p14="http://schemas.microsoft.com/office/powerpoint/2010/main" val="884337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6BCEAA-5657-4EA9-B2B6-35D3D21A07B9}" type="slidenum">
              <a:rPr lang="en-GB"/>
              <a:pPr fontAlgn="base">
                <a:spcBef>
                  <a:spcPct val="0"/>
                </a:spcBef>
                <a:spcAft>
                  <a:spcPct val="0"/>
                </a:spcAft>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6BE7C2-7BC3-4B21-9DFF-7DD5D1DADA6F}" type="slidenum">
              <a:rPr lang="en-GB"/>
              <a:pPr fontAlgn="base">
                <a:spcBef>
                  <a:spcPct val="0"/>
                </a:spcBef>
                <a:spcAft>
                  <a:spcPct val="0"/>
                </a:spcAft>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7A25BE3-9894-418F-84BD-BF0A8A93391B}" type="slidenum">
              <a:rPr lang="en-GB" smtClean="0"/>
              <a:pPr/>
              <a:t>7</a:t>
            </a:fld>
            <a:endParaRPr lang="en-GB"/>
          </a:p>
        </p:txBody>
      </p:sp>
      <p:sp>
        <p:nvSpPr>
          <p:cNvPr id="5" name="Footer Placeholder 4"/>
          <p:cNvSpPr>
            <a:spLocks noGrp="1"/>
          </p:cNvSpPr>
          <p:nvPr>
            <p:ph type="ftr" sz="quarter" idx="11"/>
          </p:nvPr>
        </p:nvSpPr>
        <p:spPr/>
        <p:txBody>
          <a:bodyPr/>
          <a:lstStyle/>
          <a:p>
            <a:r>
              <a:rPr lang="en-GB"/>
              <a:t>F. Rigney</a:t>
            </a:r>
          </a:p>
        </p:txBody>
      </p:sp>
      <p:sp>
        <p:nvSpPr>
          <p:cNvPr id="6" name="Header Placeholder 5"/>
          <p:cNvSpPr>
            <a:spLocks noGrp="1"/>
          </p:cNvSpPr>
          <p:nvPr>
            <p:ph type="hdr" sz="quarter" idx="12"/>
          </p:nvPr>
        </p:nvSpPr>
        <p:spPr/>
        <p:txBody>
          <a:bodyPr/>
          <a:lstStyle/>
          <a:p>
            <a:r>
              <a:rPr lang="en-GB"/>
              <a:t>Week 2 Lesson 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4C198E-B8D2-455D-850C-9BCB85B1DC90}" type="datetimeFigureOut">
              <a:rPr lang="en-IE" smtClean="0"/>
              <a:pPr/>
              <a:t>28/05/2020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9F72804-0F74-4636-93C3-4620BE6A4619}"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C198E-B8D2-455D-850C-9BCB85B1DC90}" type="datetimeFigureOut">
              <a:rPr lang="en-IE" smtClean="0"/>
              <a:pPr/>
              <a:t>28/05/2020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72804-0F74-4636-93C3-4620BE6A4619}"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1G176FS0Nww&amp;list=PLKwtZgvBM54WsDpIxmU2k498q87BK1HxQ&amp;index=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rofilerehab.com/twitter/images/small/blue_striped_background_2.jpg"/>
          <p:cNvPicPr>
            <a:picLocks noChangeAspect="1" noChangeArrowheads="1"/>
          </p:cNvPicPr>
          <p:nvPr/>
        </p:nvPicPr>
        <p:blipFill>
          <a:blip r:embed="rId2" cstate="print"/>
          <a:srcRect/>
          <a:stretch>
            <a:fillRect/>
          </a:stretch>
        </p:blipFill>
        <p:spPr bwMode="auto">
          <a:xfrm>
            <a:off x="0" y="32147"/>
            <a:ext cx="9144000" cy="6853237"/>
          </a:xfrm>
          <a:prstGeom prst="rect">
            <a:avLst/>
          </a:prstGeom>
          <a:noFill/>
          <a:ln w="9525">
            <a:noFill/>
            <a:miter lim="800000"/>
            <a:headEnd/>
            <a:tailEnd/>
          </a:ln>
        </p:spPr>
      </p:pic>
      <p:sp>
        <p:nvSpPr>
          <p:cNvPr id="2" name="Rounded Rectangle 1"/>
          <p:cNvSpPr/>
          <p:nvPr/>
        </p:nvSpPr>
        <p:spPr>
          <a:xfrm>
            <a:off x="1907704" y="5805264"/>
            <a:ext cx="5976664"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IE"/>
          </a:p>
        </p:txBody>
      </p:sp>
      <p:sp>
        <p:nvSpPr>
          <p:cNvPr id="2051" name="Title 1"/>
          <p:cNvSpPr>
            <a:spLocks noGrp="1"/>
          </p:cNvSpPr>
          <p:nvPr>
            <p:ph type="ctrTitle"/>
          </p:nvPr>
        </p:nvSpPr>
        <p:spPr>
          <a:xfrm>
            <a:off x="685800" y="620688"/>
            <a:ext cx="7772400" cy="2171700"/>
          </a:xfrm>
        </p:spPr>
        <p:txBody>
          <a:bodyPr/>
          <a:lstStyle/>
          <a:p>
            <a:r>
              <a:rPr lang="en-IE" sz="6000" b="1" dirty="0"/>
              <a:t>The Boy in the Striped Pyjamas</a:t>
            </a:r>
          </a:p>
        </p:txBody>
      </p:sp>
      <p:sp>
        <p:nvSpPr>
          <p:cNvPr id="2052" name="Subtitle 2"/>
          <p:cNvSpPr>
            <a:spLocks noGrp="1"/>
          </p:cNvSpPr>
          <p:nvPr>
            <p:ph type="subTitle" idx="1"/>
          </p:nvPr>
        </p:nvSpPr>
        <p:spPr>
          <a:xfrm>
            <a:off x="1691680" y="5805264"/>
            <a:ext cx="6400800" cy="838944"/>
          </a:xfrm>
        </p:spPr>
        <p:txBody>
          <a:bodyPr>
            <a:normAutofit/>
          </a:bodyPr>
          <a:lstStyle/>
          <a:p>
            <a:r>
              <a:rPr lang="en-IE" b="1" dirty="0">
                <a:solidFill>
                  <a:schemeClr val="tx1"/>
                </a:solidFill>
                <a:latin typeface="+mj-lt"/>
              </a:rPr>
              <a:t>Chapter 2 The New House</a:t>
            </a:r>
          </a:p>
        </p:txBody>
      </p:sp>
      <p:pic>
        <p:nvPicPr>
          <p:cNvPr id="1026" name="Picture 2" descr="http://fc07.deviantart.net/images3/i/2005/150/f/1/Old_grey_house_by_enfram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2780928"/>
            <a:ext cx="4104456" cy="273630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4653136"/>
            <a:ext cx="2376264" cy="553998"/>
          </a:xfrm>
          <a:prstGeom prst="rect">
            <a:avLst/>
          </a:prstGeom>
          <a:noFill/>
        </p:spPr>
        <p:txBody>
          <a:bodyPr wrap="square" rtlCol="0">
            <a:spAutoFit/>
          </a:bodyPr>
          <a:lstStyle/>
          <a:p>
            <a:pPr algn="ctr"/>
            <a:r>
              <a:rPr lang="en-IE" sz="3000" b="1" dirty="0"/>
              <a:t>Mr. Coffey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profilerehab.com/twitter/images/small/blue_striped_background_2.jpg"/>
          <p:cNvPicPr>
            <a:picLocks noChangeAspect="1" noChangeArrowheads="1"/>
          </p:cNvPicPr>
          <p:nvPr/>
        </p:nvPicPr>
        <p:blipFill>
          <a:blip r:embed="rId3" cstate="print"/>
          <a:srcRect/>
          <a:stretch>
            <a:fillRect/>
          </a:stretch>
        </p:blipFill>
        <p:spPr bwMode="auto">
          <a:xfrm>
            <a:off x="0" y="4763"/>
            <a:ext cx="9144000" cy="6853237"/>
          </a:xfrm>
          <a:prstGeom prst="rect">
            <a:avLst/>
          </a:prstGeom>
          <a:noFill/>
          <a:ln w="9525">
            <a:noFill/>
            <a:miter lim="800000"/>
            <a:headEnd/>
            <a:tailEnd/>
          </a:ln>
        </p:spPr>
      </p:pic>
      <p:sp>
        <p:nvSpPr>
          <p:cNvPr id="3075" name="Title 2"/>
          <p:cNvSpPr>
            <a:spLocks noGrp="1"/>
          </p:cNvSpPr>
          <p:nvPr>
            <p:ph type="title"/>
          </p:nvPr>
        </p:nvSpPr>
        <p:spPr/>
        <p:txBody>
          <a:bodyPr/>
          <a:lstStyle/>
          <a:p>
            <a:pPr algn="l"/>
            <a:r>
              <a:rPr lang="en-IE" b="1" u="sng" dirty="0"/>
              <a:t>Learning objectives:</a:t>
            </a:r>
          </a:p>
        </p:txBody>
      </p:sp>
      <p:sp>
        <p:nvSpPr>
          <p:cNvPr id="3076" name="Content Placeholder 3"/>
          <p:cNvSpPr>
            <a:spLocks noGrp="1"/>
          </p:cNvSpPr>
          <p:nvPr>
            <p:ph idx="1"/>
          </p:nvPr>
        </p:nvSpPr>
        <p:spPr/>
        <p:txBody>
          <a:bodyPr/>
          <a:lstStyle/>
          <a:p>
            <a:pPr>
              <a:buFont typeface="Arial" charset="0"/>
              <a:buNone/>
            </a:pPr>
            <a:r>
              <a:rPr lang="en-IE" sz="2800" b="1" u="sng" dirty="0"/>
              <a:t>In this lesson we will:</a:t>
            </a:r>
          </a:p>
          <a:p>
            <a:r>
              <a:rPr lang="en-IE" sz="2800" dirty="0"/>
              <a:t>Use and develop the skill of ‘skimming’ through a text for key information.</a:t>
            </a:r>
          </a:p>
          <a:p>
            <a:endParaRPr lang="en-IE" sz="2800" dirty="0"/>
          </a:p>
          <a:p>
            <a:r>
              <a:rPr lang="en-IE" sz="2800" dirty="0"/>
              <a:t>Draw comparisons between the two homes in Bruno’s life.</a:t>
            </a:r>
          </a:p>
          <a:p>
            <a:endParaRPr lang="en-IE" sz="2800" dirty="0"/>
          </a:p>
          <a:p>
            <a:r>
              <a:rPr lang="en-IE" sz="2800" dirty="0"/>
              <a:t>Examine the relationship between social classes.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rofilerehab.com/twitter/images/small/blue_striped_background_2.jpg"/>
          <p:cNvPicPr>
            <a:picLocks noChangeAspect="1" noChangeArrowheads="1"/>
          </p:cNvPicPr>
          <p:nvPr/>
        </p:nvPicPr>
        <p:blipFill>
          <a:blip r:embed="rId3" cstate="print"/>
          <a:srcRect/>
          <a:stretch>
            <a:fillRect/>
          </a:stretch>
        </p:blipFill>
        <p:spPr bwMode="auto">
          <a:xfrm>
            <a:off x="0" y="0"/>
            <a:ext cx="9144000" cy="6853238"/>
          </a:xfrm>
          <a:prstGeom prst="rect">
            <a:avLst/>
          </a:prstGeom>
          <a:noFill/>
          <a:ln w="9525">
            <a:noFill/>
            <a:miter lim="800000"/>
            <a:headEnd/>
            <a:tailEnd/>
          </a:ln>
        </p:spPr>
      </p:pic>
      <p:sp>
        <p:nvSpPr>
          <p:cNvPr id="4100" name="Title 2"/>
          <p:cNvSpPr>
            <a:spLocks noGrp="1"/>
          </p:cNvSpPr>
          <p:nvPr>
            <p:ph type="title"/>
          </p:nvPr>
        </p:nvSpPr>
        <p:spPr>
          <a:xfrm>
            <a:off x="500062" y="0"/>
            <a:ext cx="8104386" cy="1196752"/>
          </a:xfrm>
        </p:spPr>
        <p:txBody>
          <a:bodyPr>
            <a:normAutofit/>
          </a:bodyPr>
          <a:lstStyle/>
          <a:p>
            <a:pPr algn="ctr"/>
            <a:r>
              <a:rPr lang="en-IE" sz="7000" dirty="0"/>
              <a:t>First task</a:t>
            </a:r>
          </a:p>
        </p:txBody>
      </p:sp>
      <p:sp>
        <p:nvSpPr>
          <p:cNvPr id="4102" name="Text Placeholder 5"/>
          <p:cNvSpPr>
            <a:spLocks noGrp="1"/>
          </p:cNvSpPr>
          <p:nvPr>
            <p:ph type="body" sz="half" idx="2"/>
          </p:nvPr>
        </p:nvSpPr>
        <p:spPr>
          <a:xfrm>
            <a:off x="428624" y="1214438"/>
            <a:ext cx="7455743" cy="4691062"/>
          </a:xfrm>
        </p:spPr>
        <p:txBody>
          <a:bodyPr/>
          <a:lstStyle/>
          <a:p>
            <a:pPr algn="ctr"/>
            <a:endParaRPr lang="en-GB" sz="4500" dirty="0"/>
          </a:p>
          <a:p>
            <a:pPr algn="ctr"/>
            <a:r>
              <a:rPr lang="en-GB" sz="4500" dirty="0"/>
              <a:t>Read chapter 2.</a:t>
            </a:r>
          </a:p>
          <a:p>
            <a:pPr algn="ctr"/>
            <a:r>
              <a:rPr lang="en-GB" sz="4500" dirty="0"/>
              <a:t>You can also listen to the Audible version of the story. </a:t>
            </a:r>
          </a:p>
          <a:p>
            <a:pPr algn="ctr"/>
            <a:r>
              <a:rPr lang="en-GB" dirty="0"/>
              <a:t> </a:t>
            </a:r>
          </a:p>
        </p:txBody>
      </p:sp>
      <p:sp>
        <p:nvSpPr>
          <p:cNvPr id="2" name="TextBox 1">
            <a:extLst>
              <a:ext uri="{FF2B5EF4-FFF2-40B4-BE49-F238E27FC236}">
                <a16:creationId xmlns:a16="http://schemas.microsoft.com/office/drawing/2014/main" id="{64A58950-BF98-45C2-A221-ED420AA7C419}"/>
              </a:ext>
            </a:extLst>
          </p:cNvPr>
          <p:cNvSpPr txBox="1"/>
          <p:nvPr/>
        </p:nvSpPr>
        <p:spPr>
          <a:xfrm>
            <a:off x="1115616" y="4941168"/>
            <a:ext cx="5040560" cy="1261884"/>
          </a:xfrm>
          <a:prstGeom prst="rect">
            <a:avLst/>
          </a:prstGeom>
          <a:noFill/>
        </p:spPr>
        <p:txBody>
          <a:bodyPr wrap="square" rtlCol="0">
            <a:spAutoFit/>
          </a:bodyPr>
          <a:lstStyle/>
          <a:p>
            <a:pPr algn="ctr"/>
            <a:r>
              <a:rPr lang="en-IE" sz="4800" dirty="0">
                <a:solidFill>
                  <a:srgbClr val="FFC000"/>
                </a:solidFill>
                <a:sym typeface="Wingdings 2" panose="05020102010507070707" pitchFamily="18" charset="2"/>
              </a:rPr>
              <a:t></a:t>
            </a:r>
            <a:r>
              <a:rPr lang="en-IE" sz="2800" dirty="0">
                <a:solidFill>
                  <a:srgbClr val="FF0000"/>
                </a:solidFill>
              </a:rPr>
              <a:t>Choose two out of the three written activities to answer!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rofilerehab.com/twitter/images/small/blue_striped_background_2.jpg"/>
          <p:cNvPicPr>
            <a:picLocks noChangeAspect="1" noChangeArrowheads="1"/>
          </p:cNvPicPr>
          <p:nvPr/>
        </p:nvPicPr>
        <p:blipFill>
          <a:blip r:embed="rId3" cstate="print"/>
          <a:srcRect/>
          <a:stretch>
            <a:fillRect/>
          </a:stretch>
        </p:blipFill>
        <p:spPr bwMode="auto">
          <a:xfrm>
            <a:off x="0" y="0"/>
            <a:ext cx="9144000" cy="6853238"/>
          </a:xfrm>
          <a:prstGeom prst="rect">
            <a:avLst/>
          </a:prstGeom>
          <a:noFill/>
          <a:ln w="9525">
            <a:noFill/>
            <a:miter lim="800000"/>
            <a:headEnd/>
            <a:tailEnd/>
          </a:ln>
        </p:spPr>
      </p:pic>
      <p:sp>
        <p:nvSpPr>
          <p:cNvPr id="7" name="Rectangle 6"/>
          <p:cNvSpPr/>
          <p:nvPr/>
        </p:nvSpPr>
        <p:spPr>
          <a:xfrm>
            <a:off x="5357813" y="142875"/>
            <a:ext cx="3143250" cy="64293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en-GB"/>
          </a:p>
        </p:txBody>
      </p:sp>
      <p:sp>
        <p:nvSpPr>
          <p:cNvPr id="4100" name="Title 2"/>
          <p:cNvSpPr>
            <a:spLocks noGrp="1"/>
          </p:cNvSpPr>
          <p:nvPr>
            <p:ph type="title"/>
          </p:nvPr>
        </p:nvSpPr>
        <p:spPr>
          <a:xfrm>
            <a:off x="500062" y="0"/>
            <a:ext cx="3927921" cy="620688"/>
          </a:xfrm>
        </p:spPr>
        <p:txBody>
          <a:bodyPr>
            <a:normAutofit fontScale="90000"/>
          </a:bodyPr>
          <a:lstStyle/>
          <a:p>
            <a:pPr algn="ctr"/>
            <a:r>
              <a:rPr lang="en-IE" sz="4500" dirty="0"/>
              <a:t>Second task</a:t>
            </a:r>
          </a:p>
        </p:txBody>
      </p:sp>
      <p:sp>
        <p:nvSpPr>
          <p:cNvPr id="4101" name="Content Placeholder 4"/>
          <p:cNvSpPr>
            <a:spLocks noGrp="1"/>
          </p:cNvSpPr>
          <p:nvPr>
            <p:ph idx="1"/>
          </p:nvPr>
        </p:nvSpPr>
        <p:spPr>
          <a:xfrm>
            <a:off x="5500688" y="285750"/>
            <a:ext cx="2428875" cy="5942013"/>
          </a:xfrm>
        </p:spPr>
        <p:txBody>
          <a:bodyPr/>
          <a:lstStyle/>
          <a:p>
            <a:r>
              <a:rPr lang="en-GB"/>
              <a:t>excited</a:t>
            </a:r>
          </a:p>
          <a:p>
            <a:r>
              <a:rPr lang="en-GB"/>
              <a:t>lonely</a:t>
            </a:r>
          </a:p>
          <a:p>
            <a:r>
              <a:rPr lang="en-GB"/>
              <a:t>nervous</a:t>
            </a:r>
          </a:p>
          <a:p>
            <a:r>
              <a:rPr lang="en-GB"/>
              <a:t>afraid</a:t>
            </a:r>
          </a:p>
          <a:p>
            <a:r>
              <a:rPr lang="en-GB"/>
              <a:t>angry</a:t>
            </a:r>
          </a:p>
          <a:p>
            <a:r>
              <a:rPr lang="en-GB"/>
              <a:t>intrigued</a:t>
            </a:r>
          </a:p>
          <a:p>
            <a:r>
              <a:rPr lang="en-GB"/>
              <a:t>frustrated </a:t>
            </a:r>
          </a:p>
          <a:p>
            <a:r>
              <a:rPr lang="en-GB"/>
              <a:t>unsafe</a:t>
            </a:r>
          </a:p>
          <a:p>
            <a:r>
              <a:rPr lang="en-GB"/>
              <a:t>curious</a:t>
            </a:r>
          </a:p>
          <a:p>
            <a:r>
              <a:rPr lang="en-GB"/>
              <a:t>happy </a:t>
            </a:r>
          </a:p>
          <a:p>
            <a:endParaRPr lang="en-GB"/>
          </a:p>
          <a:p>
            <a:endParaRPr lang="en-GB"/>
          </a:p>
        </p:txBody>
      </p:sp>
      <p:sp>
        <p:nvSpPr>
          <p:cNvPr id="4102" name="Text Placeholder 5"/>
          <p:cNvSpPr>
            <a:spLocks noGrp="1"/>
          </p:cNvSpPr>
          <p:nvPr>
            <p:ph type="body" sz="half" idx="2"/>
          </p:nvPr>
        </p:nvSpPr>
        <p:spPr>
          <a:xfrm>
            <a:off x="395536" y="476672"/>
            <a:ext cx="4863455" cy="4392488"/>
          </a:xfrm>
        </p:spPr>
        <p:txBody>
          <a:bodyPr/>
          <a:lstStyle/>
          <a:p>
            <a:r>
              <a:rPr lang="en-GB" sz="2400" dirty="0"/>
              <a:t>Choose </a:t>
            </a:r>
            <a:r>
              <a:rPr lang="en-GB" sz="2400" b="1" dirty="0"/>
              <a:t>three</a:t>
            </a:r>
            <a:r>
              <a:rPr lang="en-GB" sz="2400" dirty="0"/>
              <a:t> words from the list across that you would use to describe how Bruno felt in chapter two.</a:t>
            </a:r>
          </a:p>
          <a:p>
            <a:endParaRPr lang="en-GB" sz="2400" dirty="0"/>
          </a:p>
          <a:p>
            <a:r>
              <a:rPr lang="en-GB" sz="2400" dirty="0"/>
              <a:t>We are going to use PEE (Point, Evidence and Explain) for this activity. You need to use evidence from the chapter to validate the point you made. If you think Bruno was happy </a:t>
            </a:r>
            <a:r>
              <a:rPr lang="en-GB" sz="2400"/>
              <a:t>in this </a:t>
            </a:r>
            <a:r>
              <a:rPr lang="en-GB" sz="2400" dirty="0"/>
              <a:t>chapter, can you give evidence to back this up from the reading??</a:t>
            </a:r>
          </a:p>
          <a:p>
            <a:endParaRPr lang="en-GB" dirty="0"/>
          </a:p>
          <a:p>
            <a:endParaRPr lang="en-GB" dirty="0"/>
          </a:p>
        </p:txBody>
      </p:sp>
      <p:sp>
        <p:nvSpPr>
          <p:cNvPr id="8" name="Rectangle 7"/>
          <p:cNvSpPr/>
          <p:nvPr/>
        </p:nvSpPr>
        <p:spPr>
          <a:xfrm>
            <a:off x="428625" y="4857750"/>
            <a:ext cx="4429125" cy="1714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GB"/>
          </a:p>
        </p:txBody>
      </p:sp>
      <p:sp>
        <p:nvSpPr>
          <p:cNvPr id="4104" name="TextBox 8"/>
          <p:cNvSpPr txBox="1">
            <a:spLocks noChangeArrowheads="1"/>
          </p:cNvSpPr>
          <p:nvPr/>
        </p:nvSpPr>
        <p:spPr bwMode="auto">
          <a:xfrm>
            <a:off x="428625" y="4857750"/>
            <a:ext cx="4357688" cy="1662113"/>
          </a:xfrm>
          <a:prstGeom prst="rect">
            <a:avLst/>
          </a:prstGeom>
          <a:noFill/>
          <a:ln w="9525">
            <a:noFill/>
            <a:miter lim="800000"/>
            <a:headEnd/>
            <a:tailEnd/>
          </a:ln>
        </p:spPr>
        <p:txBody>
          <a:bodyPr>
            <a:spAutoFit/>
          </a:bodyPr>
          <a:lstStyle/>
          <a:p>
            <a:r>
              <a:rPr lang="en-GB" b="1" u="sng">
                <a:latin typeface="Calibri" pitchFamily="34" charset="0"/>
              </a:rPr>
              <a:t>You can start like this (PEE):</a:t>
            </a:r>
          </a:p>
          <a:p>
            <a:endParaRPr lang="en-GB" sz="1000" b="1" u="sng">
              <a:latin typeface="Calibri" pitchFamily="34" charset="0"/>
            </a:endParaRPr>
          </a:p>
          <a:p>
            <a:r>
              <a:rPr lang="en-GB">
                <a:latin typeface="Calibri" pitchFamily="34" charset="0"/>
              </a:rPr>
              <a:t>When Bruno moved to his new house he felt ...</a:t>
            </a:r>
          </a:p>
          <a:p>
            <a:r>
              <a:rPr lang="en-GB">
                <a:latin typeface="Calibri" pitchFamily="34" charset="0"/>
              </a:rPr>
              <a:t>I know this because ... (quote)</a:t>
            </a:r>
          </a:p>
          <a:p>
            <a:r>
              <a:rPr lang="en-GB">
                <a:latin typeface="Calibri" pitchFamily="34" charset="0"/>
              </a:rPr>
              <a:t>This tells us that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profilerehab.com/twitter/images/small/blue_striped_background_2.jpg"/>
          <p:cNvPicPr>
            <a:picLocks noChangeAspect="1" noChangeArrowheads="1"/>
          </p:cNvPicPr>
          <p:nvPr/>
        </p:nvPicPr>
        <p:blipFill>
          <a:blip r:embed="rId3" cstate="print"/>
          <a:srcRect/>
          <a:stretch>
            <a:fillRect/>
          </a:stretch>
        </p:blipFill>
        <p:spPr bwMode="auto">
          <a:xfrm>
            <a:off x="0" y="4763"/>
            <a:ext cx="9144000" cy="6853237"/>
          </a:xfrm>
          <a:prstGeom prst="rect">
            <a:avLst/>
          </a:prstGeom>
          <a:noFill/>
          <a:ln w="9525">
            <a:noFill/>
            <a:miter lim="800000"/>
            <a:headEnd/>
            <a:tailEnd/>
          </a:ln>
        </p:spPr>
      </p:pic>
      <p:sp>
        <p:nvSpPr>
          <p:cNvPr id="5123" name="Title 2"/>
          <p:cNvSpPr>
            <a:spLocks noGrp="1"/>
          </p:cNvSpPr>
          <p:nvPr>
            <p:ph type="title"/>
          </p:nvPr>
        </p:nvSpPr>
        <p:spPr>
          <a:xfrm>
            <a:off x="500063" y="0"/>
            <a:ext cx="8229600" cy="1143000"/>
          </a:xfrm>
        </p:spPr>
        <p:txBody>
          <a:bodyPr/>
          <a:lstStyle/>
          <a:p>
            <a:r>
              <a:rPr lang="en-IE" b="1"/>
              <a:t>Chapter 2</a:t>
            </a:r>
          </a:p>
        </p:txBody>
      </p:sp>
      <p:sp>
        <p:nvSpPr>
          <p:cNvPr id="5124" name="Content Placeholder 3"/>
          <p:cNvSpPr>
            <a:spLocks noGrp="1"/>
          </p:cNvSpPr>
          <p:nvPr>
            <p:ph idx="1"/>
          </p:nvPr>
        </p:nvSpPr>
        <p:spPr>
          <a:xfrm>
            <a:off x="500063" y="1000125"/>
            <a:ext cx="8229600" cy="4525963"/>
          </a:xfrm>
        </p:spPr>
        <p:txBody>
          <a:bodyPr/>
          <a:lstStyle/>
          <a:p>
            <a:r>
              <a:rPr lang="en-IE" sz="2800" dirty="0"/>
              <a:t>In this chapter, Bruno tells us about the new house he has moved in to and also about his old house in Berlin. </a:t>
            </a:r>
          </a:p>
          <a:p>
            <a:pPr>
              <a:buNone/>
            </a:pPr>
            <a:endParaRPr lang="en-IE" sz="1500" dirty="0"/>
          </a:p>
          <a:p>
            <a:r>
              <a:rPr lang="en-IE" sz="2800" dirty="0"/>
              <a:t>Draw a table like the one below and write all the words you can find for each house in the corresponding box.</a:t>
            </a:r>
          </a:p>
        </p:txBody>
      </p:sp>
      <p:graphicFrame>
        <p:nvGraphicFramePr>
          <p:cNvPr id="5" name="Table 4"/>
          <p:cNvGraphicFramePr>
            <a:graphicFrameLocks noGrp="1"/>
          </p:cNvGraphicFramePr>
          <p:nvPr/>
        </p:nvGraphicFramePr>
        <p:xfrm>
          <a:off x="1142976" y="4071942"/>
          <a:ext cx="7358114" cy="2508577"/>
        </p:xfrm>
        <a:graphic>
          <a:graphicData uri="http://schemas.openxmlformats.org/drawingml/2006/table">
            <a:tbl>
              <a:tblPr firstRow="1" bandRow="1">
                <a:tableStyleId>{93296810-A885-4BE3-A3E7-6D5BEEA58F35}</a:tableStyleId>
              </a:tblPr>
              <a:tblGrid>
                <a:gridCol w="3679057">
                  <a:extLst>
                    <a:ext uri="{9D8B030D-6E8A-4147-A177-3AD203B41FA5}">
                      <a16:colId xmlns:a16="http://schemas.microsoft.com/office/drawing/2014/main" val="20000"/>
                    </a:ext>
                  </a:extLst>
                </a:gridCol>
                <a:gridCol w="3679057">
                  <a:extLst>
                    <a:ext uri="{9D8B030D-6E8A-4147-A177-3AD203B41FA5}">
                      <a16:colId xmlns:a16="http://schemas.microsoft.com/office/drawing/2014/main" val="20001"/>
                    </a:ext>
                  </a:extLst>
                </a:gridCol>
              </a:tblGrid>
              <a:tr h="285752">
                <a:tc>
                  <a:txBody>
                    <a:bodyPr/>
                    <a:lstStyle/>
                    <a:p>
                      <a:pPr algn="ctr"/>
                      <a:r>
                        <a:rPr lang="en-GB" dirty="0"/>
                        <a:t>House</a:t>
                      </a:r>
                      <a:r>
                        <a:rPr lang="en-GB" baseline="0" dirty="0"/>
                        <a:t> in Berlin</a:t>
                      </a:r>
                      <a:endParaRPr lang="en-GB" dirty="0"/>
                    </a:p>
                  </a:txBody>
                  <a:tcPr/>
                </a:tc>
                <a:tc>
                  <a:txBody>
                    <a:bodyPr/>
                    <a:lstStyle/>
                    <a:p>
                      <a:pPr algn="ctr"/>
                      <a:r>
                        <a:rPr lang="en-GB" dirty="0"/>
                        <a:t>New house at ‘Out-With’</a:t>
                      </a:r>
                    </a:p>
                  </a:txBody>
                  <a:tcPr/>
                </a:tc>
                <a:extLst>
                  <a:ext uri="{0D108BD9-81ED-4DB2-BD59-A6C34878D82A}">
                    <a16:rowId xmlns:a16="http://schemas.microsoft.com/office/drawing/2014/main" val="10000"/>
                  </a:ext>
                </a:extLst>
              </a:tr>
              <a:tr h="2142817">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profilerehab.com/twitter/images/small/blue_striped_background_2.jpg"/>
          <p:cNvPicPr>
            <a:picLocks noChangeAspect="1" noChangeArrowheads="1"/>
          </p:cNvPicPr>
          <p:nvPr/>
        </p:nvPicPr>
        <p:blipFill>
          <a:blip r:embed="rId3" cstate="print"/>
          <a:srcRect/>
          <a:stretch>
            <a:fillRect/>
          </a:stretch>
        </p:blipFill>
        <p:spPr bwMode="auto">
          <a:xfrm>
            <a:off x="0" y="4763"/>
            <a:ext cx="9144000" cy="6853237"/>
          </a:xfrm>
          <a:prstGeom prst="rect">
            <a:avLst/>
          </a:prstGeom>
          <a:noFill/>
          <a:ln w="9525">
            <a:noFill/>
            <a:miter lim="800000"/>
            <a:headEnd/>
            <a:tailEnd/>
          </a:ln>
        </p:spPr>
      </p:pic>
      <p:sp>
        <p:nvSpPr>
          <p:cNvPr id="3" name="Title 2"/>
          <p:cNvSpPr>
            <a:spLocks noGrp="1"/>
          </p:cNvSpPr>
          <p:nvPr>
            <p:ph type="title"/>
          </p:nvPr>
        </p:nvSpPr>
        <p:spPr/>
        <p:txBody>
          <a:bodyPr rtlCol="0">
            <a:normAutofit fontScale="90000"/>
          </a:bodyPr>
          <a:lstStyle/>
          <a:p>
            <a:pPr fontAlgn="auto">
              <a:spcAft>
                <a:spcPts val="0"/>
              </a:spcAft>
              <a:defRPr/>
            </a:pPr>
            <a:r>
              <a:rPr lang="en-IE" b="1" dirty="0"/>
              <a:t>Discussion between Maria and Bruno</a:t>
            </a:r>
          </a:p>
        </p:txBody>
      </p:sp>
      <p:sp>
        <p:nvSpPr>
          <p:cNvPr id="6148" name="Content Placeholder 3"/>
          <p:cNvSpPr>
            <a:spLocks noGrp="1"/>
          </p:cNvSpPr>
          <p:nvPr>
            <p:ph idx="1"/>
          </p:nvPr>
        </p:nvSpPr>
        <p:spPr>
          <a:xfrm>
            <a:off x="457200" y="1600200"/>
            <a:ext cx="8401050" cy="5043488"/>
          </a:xfrm>
        </p:spPr>
        <p:txBody>
          <a:bodyPr/>
          <a:lstStyle/>
          <a:p>
            <a:r>
              <a:rPr lang="en-IE" sz="3000" dirty="0"/>
              <a:t>What impression do you get of both </a:t>
            </a:r>
            <a:r>
              <a:rPr lang="en-IE" sz="3000"/>
              <a:t>of their positions in society? </a:t>
            </a:r>
            <a:r>
              <a:rPr lang="en-IE" sz="3000" dirty="0"/>
              <a:t>Can you give evidence to support this?</a:t>
            </a:r>
          </a:p>
          <a:p>
            <a:endParaRPr lang="en-IE" sz="3000" dirty="0"/>
          </a:p>
          <a:p>
            <a:r>
              <a:rPr lang="en-IE" sz="3000" dirty="0"/>
              <a:t>Why does Bruno think it is okay to talk to Maria about these things, but is afraid that the other members of the family will hear?</a:t>
            </a:r>
          </a:p>
          <a:p>
            <a:endParaRPr lang="en-IE" sz="3000" dirty="0"/>
          </a:p>
          <a:p>
            <a:r>
              <a:rPr lang="en-IE" sz="3000" dirty="0"/>
              <a:t>How does the chapter end? What technique is the author using at the end of the chapter?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rofilerehab.com/twitter/images/small/blue_striped_background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206"/>
            <a:ext cx="9144000" cy="685279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p:txBody>
          <a:bodyPr>
            <a:normAutofit lnSpcReduction="10000"/>
          </a:bodyPr>
          <a:lstStyle/>
          <a:p>
            <a:pPr algn="ctr">
              <a:buNone/>
            </a:pPr>
            <a:r>
              <a:rPr lang="en-IE" sz="7200" dirty="0"/>
              <a:t>Go </a:t>
            </a:r>
            <a:r>
              <a:rPr lang="en-IE" sz="7200" dirty="0" err="1"/>
              <a:t>raibh</a:t>
            </a:r>
            <a:r>
              <a:rPr lang="en-IE" sz="7200" dirty="0"/>
              <a:t> </a:t>
            </a:r>
            <a:r>
              <a:rPr lang="en-IE" sz="7200" dirty="0" err="1"/>
              <a:t>míle</a:t>
            </a:r>
            <a:r>
              <a:rPr lang="en-IE" sz="7200" dirty="0"/>
              <a:t> </a:t>
            </a:r>
            <a:r>
              <a:rPr lang="en-IE" sz="7200" dirty="0" err="1"/>
              <a:t>maith</a:t>
            </a:r>
            <a:r>
              <a:rPr lang="en-IE" sz="7200" dirty="0"/>
              <a:t> </a:t>
            </a:r>
            <a:r>
              <a:rPr lang="en-IE" sz="7200" dirty="0" err="1"/>
              <a:t>agaibh</a:t>
            </a:r>
            <a:r>
              <a:rPr lang="en-IE" sz="7200" dirty="0"/>
              <a:t> </a:t>
            </a:r>
            <a:r>
              <a:rPr lang="en-IE" sz="7200" dirty="0">
                <a:sym typeface="Wingdings" pitchFamily="2" charset="2"/>
              </a:rPr>
              <a:t> </a:t>
            </a:r>
          </a:p>
          <a:p>
            <a:pPr algn="ctr">
              <a:buNone/>
            </a:pPr>
            <a:r>
              <a:rPr lang="en-IE" sz="7200" dirty="0">
                <a:sym typeface="Wingdings" pitchFamily="2" charset="2"/>
              </a:rPr>
              <a:t>Thank you  </a:t>
            </a:r>
            <a:endParaRPr lang="en-IE" sz="7200" dirty="0"/>
          </a:p>
          <a:p>
            <a:pPr lvl="1"/>
            <a:r>
              <a:rPr lang="en-IE">
                <a:hlinkClick r:id="rId4"/>
              </a:rPr>
              <a:t>https://www.youtube.com/watch?v=1G176FS0Nww&amp;list=PLKwtZgvBM54WsDpIxmU2k498q87BK1HxQ&amp;index=2</a:t>
            </a:r>
            <a:endParaRPr lang="en-IE" dirty="0"/>
          </a:p>
        </p:txBody>
      </p:sp>
    </p:spTree>
    <p:extLst>
      <p:ext uri="{BB962C8B-B14F-4D97-AF65-F5344CB8AC3E}">
        <p14:creationId xmlns:p14="http://schemas.microsoft.com/office/powerpoint/2010/main" val="4200333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379</Words>
  <Application>Microsoft Office PowerPoint</Application>
  <PresentationFormat>On-screen Show (4:3)</PresentationFormat>
  <Paragraphs>58</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The Boy in the Striped Pyjamas</vt:lpstr>
      <vt:lpstr>Learning objectives:</vt:lpstr>
      <vt:lpstr>First task</vt:lpstr>
      <vt:lpstr>Second task</vt:lpstr>
      <vt:lpstr>Chapter 2</vt:lpstr>
      <vt:lpstr>Discussion between Maria and Bruno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Boy in the Striped Pyjamas</dc:title>
  <dc:creator>user</dc:creator>
  <cp:lastModifiedBy>TJ coffey</cp:lastModifiedBy>
  <cp:revision>9</cp:revision>
  <dcterms:created xsi:type="dcterms:W3CDTF">2020-04-17T13:21:29Z</dcterms:created>
  <dcterms:modified xsi:type="dcterms:W3CDTF">2020-05-28T22:13:26Z</dcterms:modified>
</cp:coreProperties>
</file>